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4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3"/>
  </p:notesMasterIdLst>
  <p:sldIdLst>
    <p:sldId id="337" r:id="rId2"/>
    <p:sldId id="310" r:id="rId3"/>
    <p:sldId id="336" r:id="rId4"/>
    <p:sldId id="332" r:id="rId5"/>
    <p:sldId id="338" r:id="rId6"/>
    <p:sldId id="339" r:id="rId7"/>
    <p:sldId id="345" r:id="rId8"/>
    <p:sldId id="340" r:id="rId9"/>
    <p:sldId id="352" r:id="rId10"/>
    <p:sldId id="341" r:id="rId11"/>
    <p:sldId id="347" r:id="rId12"/>
    <p:sldId id="348" r:id="rId13"/>
    <p:sldId id="343" r:id="rId14"/>
    <p:sldId id="350" r:id="rId15"/>
    <p:sldId id="349" r:id="rId16"/>
    <p:sldId id="342" r:id="rId17"/>
    <p:sldId id="346" r:id="rId18"/>
    <p:sldId id="344" r:id="rId19"/>
    <p:sldId id="351" r:id="rId20"/>
    <p:sldId id="354" r:id="rId21"/>
    <p:sldId id="35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2187"/>
    <a:srgbClr val="F3F0F1"/>
    <a:srgbClr val="D50317"/>
    <a:srgbClr val="778360"/>
    <a:srgbClr val="5C8608"/>
    <a:srgbClr val="FF812C"/>
    <a:srgbClr val="F42784"/>
    <a:srgbClr val="99E20E"/>
    <a:srgbClr val="085479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72" autoAdjust="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gif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19/07/2024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7/19/2024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7/19/2024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koloro.ua/blog/brending-i-marketing/sozdanie-reklamnogo-rolika-animatsii-3d-vizualizatsii-dlya-sfery-meditsiny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aAGaPH3s74g?feature=oembed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ulaaumentadaef.blogspot.com/2016_05_01_archive.html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phy.com/gifs/cells-Dv7xlTvJPcZeU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ulaaumentadaef.blogspot.com/2016_05_01_archive.html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y.com/learn/lesson/stem-cell-overview-types-function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sFn-_SC2Q8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4C33D-25F9-8F62-60E7-6A5CA5C3D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083114"/>
            <a:ext cx="5945109" cy="1698562"/>
          </a:xfrm>
        </p:spPr>
        <p:txBody>
          <a:bodyPr anchor="t"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AU" sz="4600" b="1" dirty="0">
                <a:latin typeface="+mj-lt"/>
              </a:rPr>
              <a:t>Stem cells and differentiation</a:t>
            </a:r>
          </a:p>
          <a:p>
            <a:pPr>
              <a:lnSpc>
                <a:spcPct val="120000"/>
              </a:lnSpc>
            </a:pPr>
            <a:r>
              <a:rPr lang="en-AU" sz="2200" dirty="0"/>
              <a:t>AEHBY Human Biology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29E1C61-CA28-16F5-8210-8E581AB2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9359" r="29359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65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9C5E-631E-D585-B51A-E091E3A14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Totipotent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859A0-E4C7-D444-499C-0CC9EE3A4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Found only in </a:t>
            </a:r>
            <a:r>
              <a:rPr lang="en-AU" sz="2400" b="1" dirty="0"/>
              <a:t>early embryonic </a:t>
            </a:r>
            <a:r>
              <a:rPr lang="en-AU" sz="2400" dirty="0"/>
              <a:t>‘germ stage’, these can become </a:t>
            </a:r>
            <a:r>
              <a:rPr lang="en-AU" sz="2400" b="1" dirty="0"/>
              <a:t>any type of cell in the embryo or membranes </a:t>
            </a:r>
            <a:r>
              <a:rPr lang="en-AU" sz="2400" dirty="0"/>
              <a:t>that will support or nourish the embryo.</a:t>
            </a:r>
          </a:p>
        </p:txBody>
      </p:sp>
    </p:spTree>
    <p:extLst>
      <p:ext uri="{BB962C8B-B14F-4D97-AF65-F5344CB8AC3E}">
        <p14:creationId xmlns:p14="http://schemas.microsoft.com/office/powerpoint/2010/main" val="360935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73EBC-8258-B586-9F52-0FC287CCB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17CCD-8A9A-F1CA-4A24-C2AF360A6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BA764-4544-8CE5-7790-32E39172E7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412" r="41262" b="28210"/>
          <a:stretch/>
        </p:blipFill>
        <p:spPr>
          <a:xfrm>
            <a:off x="1443543" y="561316"/>
            <a:ext cx="9304914" cy="530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409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C53B-5482-7887-E77C-C69FC0D7B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D9B4D-D283-A686-C12E-115D3B7F2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26DB43-3D9E-C9EC-9278-3290D89E7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965"/>
          <a:stretch/>
        </p:blipFill>
        <p:spPr>
          <a:xfrm>
            <a:off x="1692998" y="160246"/>
            <a:ext cx="8265813" cy="640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1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79314-AAEA-62C7-38CD-B9013063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Pluripotent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8D64A-5A28-DE8C-0C92-B14F0C944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Found in </a:t>
            </a:r>
            <a:r>
              <a:rPr lang="en-AU" sz="2400" b="1" dirty="0"/>
              <a:t>older embryos</a:t>
            </a:r>
            <a:r>
              <a:rPr lang="en-AU" sz="2400" dirty="0"/>
              <a:t>, these can differentiate to produce </a:t>
            </a:r>
            <a:r>
              <a:rPr lang="en-AU" sz="2400" b="1" dirty="0"/>
              <a:t>any type of cell in the body</a:t>
            </a:r>
            <a:r>
              <a:rPr lang="en-AU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5025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C53B-5482-7887-E77C-C69FC0D7B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D9B4D-D283-A686-C12E-115D3B7F2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26DB43-3D9E-C9EC-9278-3290D89E7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965"/>
          <a:stretch/>
        </p:blipFill>
        <p:spPr>
          <a:xfrm>
            <a:off x="1692998" y="160246"/>
            <a:ext cx="8265813" cy="640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692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308F6-FC1F-7957-8E39-2B250E57D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F2D8E-93DC-72C6-1602-E1DAFB8DA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75F43B-14A0-9719-2FB7-8C0BB6AC5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0"/>
            <a:ext cx="12192000" cy="557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25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2B66F-A611-DE3F-D1E0-2BF2F5D40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95C3C-FCB7-27FD-AE03-1A9DDF2D5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6B1117-FE11-CC49-C554-15441639E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98" y="584877"/>
            <a:ext cx="10872863" cy="53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97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7497-9F27-8AC4-CFCA-5AC46AFF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Multipotent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6411E-B505-10DB-26FA-9A1D68BFF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400" dirty="0"/>
              <a:t>These have the potential to form </a:t>
            </a:r>
            <a:r>
              <a:rPr lang="en-AU" sz="2400" b="1" dirty="0"/>
              <a:t>a number of different types of cells</a:t>
            </a:r>
            <a:r>
              <a:rPr lang="en-AU" sz="2400" dirty="0"/>
              <a:t>, </a:t>
            </a:r>
            <a:r>
              <a:rPr lang="en-AU" sz="2400" i="1" dirty="0" err="1"/>
              <a:t>eg</a:t>
            </a:r>
            <a:r>
              <a:rPr lang="en-AU" sz="2400" i="1" dirty="0"/>
              <a:t> blood stem cells can give rise to red blood cells, white blood cells and platelets; skin stem cells can produce different types of skin cells.</a:t>
            </a:r>
          </a:p>
          <a:p>
            <a:r>
              <a:rPr lang="en-AU" sz="2400" dirty="0"/>
              <a:t>These include </a:t>
            </a:r>
            <a:r>
              <a:rPr lang="en-AU" sz="2400" b="1" dirty="0"/>
              <a:t>adult stem cells, embryonic stem cells </a:t>
            </a:r>
            <a:r>
              <a:rPr lang="en-AU" sz="2400" dirty="0"/>
              <a:t>and</a:t>
            </a:r>
            <a:r>
              <a:rPr lang="en-AU" sz="2400" b="1" dirty="0"/>
              <a:t> cord blood stem cells</a:t>
            </a:r>
            <a:r>
              <a:rPr lang="en-A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7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506B-B214-E803-0530-05DA33DB1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2A75-C9B3-55EC-F66F-79FD689B1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031702-5890-8C8B-C953-74CF208DB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05"/>
          <a:stretch/>
        </p:blipFill>
        <p:spPr>
          <a:xfrm>
            <a:off x="2070524" y="120192"/>
            <a:ext cx="8050951" cy="661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85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E123B-7C01-1C3A-C5B8-704165C781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6120" y="791852"/>
            <a:ext cx="9794449" cy="4977352"/>
          </a:xfrm>
        </p:spPr>
        <p:txBody>
          <a:bodyPr>
            <a:normAutofit/>
          </a:bodyPr>
          <a:lstStyle/>
          <a:p>
            <a:r>
              <a:rPr lang="en-AU" sz="2400" b="1" dirty="0">
                <a:solidFill>
                  <a:srgbClr val="AA2187"/>
                </a:solidFill>
              </a:rPr>
              <a:t>So, can we grow a new clone of you from just a skin cell? </a:t>
            </a:r>
          </a:p>
          <a:p>
            <a:r>
              <a:rPr lang="en-AU" sz="2400" b="1" dirty="0">
                <a:solidFill>
                  <a:srgbClr val="AA2187"/>
                </a:solidFill>
              </a:rPr>
              <a:t>Why/why not?</a:t>
            </a:r>
          </a:p>
          <a:p>
            <a:r>
              <a:rPr lang="en-AU" sz="2400" b="1" dirty="0">
                <a:solidFill>
                  <a:srgbClr val="AA2187"/>
                </a:solidFill>
              </a:rPr>
              <a:t>What mechanism stops a differentiated cell from reverting to a stem cell?</a:t>
            </a:r>
          </a:p>
        </p:txBody>
      </p:sp>
    </p:spTree>
    <p:extLst>
      <p:ext uri="{BB962C8B-B14F-4D97-AF65-F5344CB8AC3E}">
        <p14:creationId xmlns:p14="http://schemas.microsoft.com/office/powerpoint/2010/main" val="376186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1F89-9865-63ED-2FB7-515A64DE7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163" y="2179782"/>
            <a:ext cx="10012218" cy="4331854"/>
          </a:xfrm>
        </p:spPr>
        <p:txBody>
          <a:bodyPr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en-AU" sz="2000" dirty="0"/>
              <a:t>Describe processes involving DNA in the G1 phase of the cell cycle 								( 2 marks)</a:t>
            </a:r>
          </a:p>
          <a:p>
            <a:pPr marL="342900" indent="-342900">
              <a:buAutoNum type="arabicPeriod"/>
            </a:pPr>
            <a:r>
              <a:rPr lang="en-AU" sz="2000" dirty="0"/>
              <a:t>Use the sliding filament theory to explain why muscles must work in pairs 								(4 marks)</a:t>
            </a:r>
          </a:p>
          <a:p>
            <a:pPr marL="342900" indent="-342900">
              <a:buAutoNum type="arabicPeriod"/>
            </a:pPr>
            <a:r>
              <a:rPr lang="en-AU" sz="2000" dirty="0"/>
              <a:t>From the afferent arteriole to the efferent arteriole of the nephron, an increase in blood pressure occurs.</a:t>
            </a:r>
          </a:p>
          <a:p>
            <a:pPr lvl="1"/>
            <a:r>
              <a:rPr lang="en-AU" sz="1800" dirty="0"/>
              <a:t>	a) how is this pressure increase achieved</a:t>
            </a:r>
          </a:p>
          <a:p>
            <a:pPr lvl="1"/>
            <a:r>
              <a:rPr lang="en-AU" sz="1800" dirty="0"/>
              <a:t>	b) what is the functional purpose of this pressure increase 										(4 marks)</a:t>
            </a:r>
          </a:p>
        </p:txBody>
      </p:sp>
    </p:spTree>
    <p:extLst>
      <p:ext uri="{BB962C8B-B14F-4D97-AF65-F5344CB8AC3E}">
        <p14:creationId xmlns:p14="http://schemas.microsoft.com/office/powerpoint/2010/main" val="68241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Stem Cells 101 - Mayo Clinic">
            <a:hlinkClick r:id="" action="ppaction://media"/>
            <a:extLst>
              <a:ext uri="{FF2B5EF4-FFF2-40B4-BE49-F238E27FC236}">
                <a16:creationId xmlns:a16="http://schemas.microsoft.com/office/drawing/2014/main" id="{D7A6F64D-40AE-D1A6-EBF9-1A04C6D6CE3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3057" y="229437"/>
            <a:ext cx="11325885" cy="639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58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7B63096-3E73-4611-B755-0C28865E5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528" b="15528"/>
          <a:stretch/>
        </p:blipFill>
        <p:spPr>
          <a:xfrm>
            <a:off x="6636" y="10"/>
            <a:ext cx="9947062" cy="6857990"/>
          </a:xfrm>
          <a:prstGeom prst="rect">
            <a:avLst/>
          </a:pr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2" name="Freeform: Shape 61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91019" y="272724"/>
            <a:ext cx="4190017" cy="815286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8293107" y="966746"/>
            <a:ext cx="3732638" cy="4924507"/>
          </a:xfrm>
          <a:prstGeom prst="rect">
            <a:avLst/>
          </a:prstGeom>
        </p:spPr>
        <p:txBody>
          <a:bodyPr vert="horz" lIns="109728" tIns="109728" rIns="109728" bIns="91440" rtlCol="0">
            <a:normAutofit fontScale="92500"/>
          </a:bodyPr>
          <a:lstStyle/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stem cell.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three sources of stem cells.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proliferation and differentiation.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Classify stem cells as totipotent, pluripotent or multipotent, based on description or source.</a:t>
            </a:r>
          </a:p>
        </p:txBody>
      </p:sp>
    </p:spTree>
    <p:extLst>
      <p:ext uri="{BB962C8B-B14F-4D97-AF65-F5344CB8AC3E}">
        <p14:creationId xmlns:p14="http://schemas.microsoft.com/office/powerpoint/2010/main" val="323221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84C47-0EF5-42DB-FD00-6F2B1F55E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69" y="517236"/>
            <a:ext cx="5787540" cy="203532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5FD7-EC14-BC2A-B413-199BD2835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9315" y="2663393"/>
            <a:ext cx="5787540" cy="3846049"/>
          </a:xfrm>
        </p:spPr>
        <p:txBody>
          <a:bodyPr vert="horz" lIns="109728" tIns="109728" rIns="109728" bIns="9144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AU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AU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tem cells have the ability to divide by mitosis and differentiate into many different tissues, depending on the level of cell potency.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F7DC4904-F986-1737-C674-2E1D6ABFD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9359" r="29359"/>
          <a:stretch/>
        </p:blipFill>
        <p:spPr>
          <a:xfrm>
            <a:off x="30714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805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7B63096-3E73-4611-B755-0C28865E5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528" b="15528"/>
          <a:stretch/>
        </p:blipFill>
        <p:spPr>
          <a:xfrm>
            <a:off x="6636" y="10"/>
            <a:ext cx="9947062" cy="6857990"/>
          </a:xfrm>
          <a:prstGeom prst="rect">
            <a:avLst/>
          </a:prstGeom>
        </p:spPr>
      </p:pic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2" name="Freeform: Shape 61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91019" y="272724"/>
            <a:ext cx="4190017" cy="815286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8293107" y="966746"/>
            <a:ext cx="3732638" cy="4924507"/>
          </a:xfrm>
          <a:prstGeom prst="rect">
            <a:avLst/>
          </a:prstGeom>
        </p:spPr>
        <p:txBody>
          <a:bodyPr vert="horz" lIns="109728" tIns="109728" rIns="109728" bIns="91440" rtlCol="0">
            <a:normAutofit fontScale="92500"/>
          </a:bodyPr>
          <a:lstStyle/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stem cell.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three sources of stem cells.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proliferation and differentiation.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Classify stem cells as totipotent, pluripotent or multipotent, based on description or source.</a:t>
            </a:r>
          </a:p>
        </p:txBody>
      </p:sp>
    </p:spTree>
    <p:extLst>
      <p:ext uri="{BB962C8B-B14F-4D97-AF65-F5344CB8AC3E}">
        <p14:creationId xmlns:p14="http://schemas.microsoft.com/office/powerpoint/2010/main" val="115625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25BAC-795E-24FF-CFBC-2DC39399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2980" y="263951"/>
            <a:ext cx="4079020" cy="1255435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Stem cells and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F5F7A-65CB-F820-9CAE-BC4307B54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2980" y="1519386"/>
            <a:ext cx="3567487" cy="4086285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Cells can either be stem cells or specialised cells.</a:t>
            </a:r>
          </a:p>
          <a:p>
            <a:pPr>
              <a:lnSpc>
                <a:spcPct val="130000"/>
              </a:lnSpc>
            </a:pPr>
            <a:r>
              <a:rPr lang="en-AU" sz="2400" dirty="0"/>
              <a:t> Once specialised, cells are </a:t>
            </a:r>
            <a:r>
              <a:rPr lang="en-AU" sz="2400" b="1" dirty="0"/>
              <a:t>unable to undergo division</a:t>
            </a:r>
            <a:r>
              <a:rPr lang="en-AU" sz="2400" dirty="0"/>
              <a:t> </a:t>
            </a:r>
          </a:p>
          <a:p>
            <a:pPr>
              <a:lnSpc>
                <a:spcPct val="130000"/>
              </a:lnSpc>
            </a:pPr>
            <a:r>
              <a:rPr lang="en-AU" sz="2400" b="1" dirty="0">
                <a:solidFill>
                  <a:srgbClr val="D50317"/>
                </a:solidFill>
              </a:rPr>
              <a:t>Which part of the cell cycle are they stuck in?</a:t>
            </a:r>
          </a:p>
        </p:txBody>
      </p:sp>
      <p:pic>
        <p:nvPicPr>
          <p:cNvPr id="8" name="Picture 7" descr="A diagram of stem cells&#10;&#10;Description automatically generated">
            <a:extLst>
              <a:ext uri="{FF2B5EF4-FFF2-40B4-BE49-F238E27FC236}">
                <a16:creationId xmlns:a16="http://schemas.microsoft.com/office/drawing/2014/main" id="{C6E47FD3-0DB0-124D-8E02-07B5E946A6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595" t="8619" r="13724" b="2706"/>
          <a:stretch/>
        </p:blipFill>
        <p:spPr>
          <a:xfrm>
            <a:off x="107667" y="1121009"/>
            <a:ext cx="7088956" cy="486501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226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02988-403E-03CE-5C21-105C0D05D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Stem cells and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A787E-A583-AF41-6C09-7052607B9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sz="2400" dirty="0"/>
              <a:t>Stem cells are able to divide to produce more stem cells (stem cell </a:t>
            </a:r>
            <a:r>
              <a:rPr lang="en-AU" sz="2400" b="1" dirty="0"/>
              <a:t>proliferation</a:t>
            </a:r>
            <a:r>
              <a:rPr lang="en-AU" sz="2400" dirty="0"/>
              <a:t>) and these can undergo </a:t>
            </a:r>
            <a:r>
              <a:rPr lang="en-AU" sz="2400" b="1" dirty="0"/>
              <a:t>differentiation</a:t>
            </a:r>
            <a:r>
              <a:rPr lang="en-AU" sz="2400" dirty="0"/>
              <a:t> to become specialised cells. This involves activation of certain genes and inhibition of other genes,</a:t>
            </a:r>
            <a:r>
              <a:rPr lang="en-AU" sz="2400" i="1" dirty="0"/>
              <a:t> a stomach cell ‘unlocks’ the genes for producing enzymes or mucous, a muscle cell ‘unlock’ genes for producing contractile proteins etc.</a:t>
            </a:r>
          </a:p>
          <a:p>
            <a:r>
              <a:rPr lang="en-AU" sz="2400" b="1" dirty="0">
                <a:solidFill>
                  <a:schemeClr val="accent5">
                    <a:lumMod val="75000"/>
                  </a:schemeClr>
                </a:solidFill>
              </a:rPr>
              <a:t>How are these genes turned on or off?</a:t>
            </a:r>
          </a:p>
          <a:p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A215C1-8967-BA37-D9E7-8FB5C9DF1B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45" t="10414" r="1"/>
          <a:stretch/>
        </p:blipFill>
        <p:spPr>
          <a:xfrm>
            <a:off x="10021454" y="83127"/>
            <a:ext cx="2170545" cy="21060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D4CD00-7C4D-1771-5950-F5276B2FB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4727" y="0"/>
            <a:ext cx="6927273" cy="67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0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C5A08-C9AF-EF64-4561-CA29C709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0A26-DEAC-7D8C-02AB-C95F1AD63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CA316-F7B7-F6A5-1565-1F1AF3E7F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219" y="84842"/>
            <a:ext cx="77865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0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88C1-9913-FC3C-C2A6-384ACEA83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Stem cell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08B37-7F4D-461E-88B2-71D84E25D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Origin</a:t>
            </a:r>
            <a:r>
              <a:rPr lang="en-AU" dirty="0"/>
              <a:t> – (embryonic, adult, cord blood)</a:t>
            </a:r>
          </a:p>
          <a:p>
            <a:r>
              <a:rPr lang="en-AU" b="1" dirty="0"/>
              <a:t>Potency</a:t>
            </a:r>
            <a:r>
              <a:rPr lang="en-AU" dirty="0"/>
              <a:t> – totipotent, pluripotent, multipotent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3800D-B320-38F4-FC43-447A364929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131"/>
          <a:stretch/>
        </p:blipFill>
        <p:spPr>
          <a:xfrm>
            <a:off x="1086364" y="3560975"/>
            <a:ext cx="10019272" cy="229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4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1DEE3-43D2-B48E-244F-7D9ED977E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Development of Zygote">
            <a:hlinkClick r:id="" action="ppaction://media"/>
            <a:extLst>
              <a:ext uri="{FF2B5EF4-FFF2-40B4-BE49-F238E27FC236}">
                <a16:creationId xmlns:a16="http://schemas.microsoft.com/office/drawing/2014/main" id="{25BF5519-C914-1438-10C7-C2115D7D95D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01189" y="239745"/>
            <a:ext cx="8089928" cy="6066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6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2907</TotalTime>
  <Words>480</Words>
  <Application>Microsoft Office PowerPoint</Application>
  <PresentationFormat>Widescreen</PresentationFormat>
  <Paragraphs>40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Meiryo</vt:lpstr>
      <vt:lpstr>Calibri</vt:lpstr>
      <vt:lpstr>Corbel</vt:lpstr>
      <vt:lpstr>SketchLinesVTI</vt:lpstr>
      <vt:lpstr>PowerPoint Presentation</vt:lpstr>
      <vt:lpstr>Review</vt:lpstr>
      <vt:lpstr>Learning Intentions</vt:lpstr>
      <vt:lpstr>Success criteria</vt:lpstr>
      <vt:lpstr>Stem cells and differentiation</vt:lpstr>
      <vt:lpstr>Stem cells and differentiation</vt:lpstr>
      <vt:lpstr>PowerPoint Presentation</vt:lpstr>
      <vt:lpstr>Stem cell classification</vt:lpstr>
      <vt:lpstr>PowerPoint Presentation</vt:lpstr>
      <vt:lpstr>Totipotent</vt:lpstr>
      <vt:lpstr>PowerPoint Presentation</vt:lpstr>
      <vt:lpstr>PowerPoint Presentation</vt:lpstr>
      <vt:lpstr>Pluripotent</vt:lpstr>
      <vt:lpstr>PowerPoint Presentation</vt:lpstr>
      <vt:lpstr>PowerPoint Presentation</vt:lpstr>
      <vt:lpstr>PowerPoint Presentation</vt:lpstr>
      <vt:lpstr>Multipotent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63</cp:revision>
  <dcterms:created xsi:type="dcterms:W3CDTF">2023-02-01T11:31:06Z</dcterms:created>
  <dcterms:modified xsi:type="dcterms:W3CDTF">2024-07-19T05:29:27Z</dcterms:modified>
</cp:coreProperties>
</file>

<file path=docProps/thumbnail.jpeg>
</file>